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3"/>
  </p:notesMasterIdLst>
  <p:handoutMasterIdLst>
    <p:handoutMasterId r:id="rId44"/>
  </p:handoutMasterIdLst>
  <p:sldIdLst>
    <p:sldId id="318" r:id="rId2"/>
    <p:sldId id="364" r:id="rId3"/>
    <p:sldId id="369" r:id="rId4"/>
    <p:sldId id="370" r:id="rId5"/>
    <p:sldId id="362" r:id="rId6"/>
    <p:sldId id="363" r:id="rId7"/>
    <p:sldId id="365" r:id="rId8"/>
    <p:sldId id="319" r:id="rId9"/>
    <p:sldId id="322" r:id="rId10"/>
    <p:sldId id="366" r:id="rId11"/>
    <p:sldId id="325" r:id="rId12"/>
    <p:sldId id="357" r:id="rId13"/>
    <p:sldId id="328" r:id="rId14"/>
    <p:sldId id="326" r:id="rId15"/>
    <p:sldId id="327" r:id="rId16"/>
    <p:sldId id="320" r:id="rId17"/>
    <p:sldId id="321" r:id="rId18"/>
    <p:sldId id="323" r:id="rId19"/>
    <p:sldId id="324" r:id="rId20"/>
    <p:sldId id="340" r:id="rId21"/>
    <p:sldId id="330" r:id="rId22"/>
    <p:sldId id="333" r:id="rId23"/>
    <p:sldId id="331" r:id="rId24"/>
    <p:sldId id="332" r:id="rId25"/>
    <p:sldId id="341" r:id="rId26"/>
    <p:sldId id="342" r:id="rId27"/>
    <p:sldId id="310" r:id="rId28"/>
    <p:sldId id="312" r:id="rId29"/>
    <p:sldId id="368" r:id="rId30"/>
    <p:sldId id="344" r:id="rId31"/>
    <p:sldId id="367" r:id="rId32"/>
    <p:sldId id="350" r:id="rId33"/>
    <p:sldId id="352" r:id="rId34"/>
    <p:sldId id="335" r:id="rId35"/>
    <p:sldId id="354" r:id="rId36"/>
    <p:sldId id="361" r:id="rId37"/>
    <p:sldId id="356" r:id="rId38"/>
    <p:sldId id="353" r:id="rId39"/>
    <p:sldId id="355" r:id="rId40"/>
    <p:sldId id="283" r:id="rId41"/>
    <p:sldId id="359" r:id="rId42"/>
  </p:sldIdLst>
  <p:sldSz cx="9144000" cy="6858000" type="screen4x3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 userDrawn="1">
          <p15:clr>
            <a:srgbClr val="A4A3A4"/>
          </p15:clr>
        </p15:guide>
        <p15:guide id="2" pos="221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4" autoAdjust="0"/>
    <p:restoredTop sz="86396" autoAdjust="0"/>
  </p:normalViewPr>
  <p:slideViewPr>
    <p:cSldViewPr>
      <p:cViewPr varScale="1">
        <p:scale>
          <a:sx n="48" d="100"/>
          <a:sy n="48" d="100"/>
        </p:scale>
        <p:origin x="58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88"/>
    </p:cViewPr>
  </p:sorterViewPr>
  <p:notesViewPr>
    <p:cSldViewPr>
      <p:cViewPr varScale="1">
        <p:scale>
          <a:sx n="103" d="100"/>
          <a:sy n="103" d="100"/>
        </p:scale>
        <p:origin x="-1248" y="-84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F167B0C2-BCC3-4A5C-BA51-D5F9C2417A60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2FBD9332-4A9E-40E3-A20F-05A1D261D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57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22C210FB-AEC2-40A2-9E55-C945498A676E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0" tIns="46680" rIns="93360" bIns="466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60" tIns="46680" rIns="93360" bIns="4668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B391D44B-D380-4A7E-B5C5-F2C5D6484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64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1D44B-D380-4A7E-B5C5-F2C5D6484CF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6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1D44B-D380-4A7E-B5C5-F2C5D6484CF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0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55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21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5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7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0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24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0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2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7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82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775E3-75B1-4F36-8FDA-F73F83D96F08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2E5C4-85C9-4A99-807D-3620ABBED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8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5400" y="-1752600"/>
            <a:ext cx="10515600" cy="884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0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PRESENTERS:</a:t>
            </a:r>
          </a:p>
          <a:p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Neil O’Flaherty-Principal and 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Class of 1987</a:t>
            </a:r>
          </a:p>
          <a:p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Susan Spellman Cann-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Coordinating </a:t>
            </a: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Teacher-Counselling</a:t>
            </a:r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96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5400" y="-1752600"/>
            <a:ext cx="10515600" cy="88466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76400" y="457200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BCHS VIDEO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07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FOOTPRINTS ACTIVITY </a:t>
            </a:r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295400"/>
            <a:ext cx="3733800" cy="497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812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"/>
            <a:ext cx="7955639" cy="69249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QUICK FACTS</a:t>
            </a:r>
          </a:p>
          <a:p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Established 1971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NAASP Model Schools Program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“A School for Everyone”—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      J. Lloyd Trump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Canadian Coalition for 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     Self Directed Learning </a:t>
            </a:r>
          </a:p>
          <a:p>
            <a:r>
              <a:rPr lang="en-US" sz="4000" dirty="0">
                <a:solidFill>
                  <a:schemeClr val="bg1"/>
                </a:solidFill>
                <a:latin typeface="Calisto MT" panose="02040603050505030304" pitchFamily="18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    (8 schools in Canada)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Current Enrolment-1249 students</a:t>
            </a:r>
          </a:p>
          <a:p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96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457200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2014-15 VISITS, TOURS &amp;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CONNECTIONS </a:t>
            </a:r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7" y="2062997"/>
            <a:ext cx="8494426" cy="4163518"/>
          </a:xfrm>
          <a:prstGeom prst="rect">
            <a:avLst/>
          </a:prstGeom>
        </p:spPr>
      </p:pic>
      <p:sp>
        <p:nvSpPr>
          <p:cNvPr id="5" name="Teardrop 4"/>
          <p:cNvSpPr/>
          <p:nvPr/>
        </p:nvSpPr>
        <p:spPr>
          <a:xfrm rot="8100000">
            <a:off x="7287138" y="4701753"/>
            <a:ext cx="511082" cy="347851"/>
          </a:xfrm>
          <a:prstGeom prst="teardrop">
            <a:avLst>
              <a:gd name="adj" fmla="val 1347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6" name="Teardrop 5"/>
          <p:cNvSpPr/>
          <p:nvPr/>
        </p:nvSpPr>
        <p:spPr>
          <a:xfrm rot="8100000">
            <a:off x="1953073" y="4906938"/>
            <a:ext cx="474229" cy="418759"/>
          </a:xfrm>
          <a:prstGeom prst="teardrop">
            <a:avLst>
              <a:gd name="adj" fmla="val 12782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ardrop 6"/>
          <p:cNvSpPr/>
          <p:nvPr/>
        </p:nvSpPr>
        <p:spPr>
          <a:xfrm rot="8100000">
            <a:off x="3624120" y="2165957"/>
            <a:ext cx="484936" cy="429465"/>
          </a:xfrm>
          <a:prstGeom prst="teardrop">
            <a:avLst>
              <a:gd name="adj" fmla="val 11854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ardrop 7"/>
          <p:cNvSpPr/>
          <p:nvPr/>
        </p:nvSpPr>
        <p:spPr>
          <a:xfrm rot="8100000">
            <a:off x="1255973" y="2455746"/>
            <a:ext cx="378278" cy="454504"/>
          </a:xfrm>
          <a:prstGeom prst="teardrop">
            <a:avLst>
              <a:gd name="adj" fmla="val 13013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ardrop 8"/>
          <p:cNvSpPr/>
          <p:nvPr/>
        </p:nvSpPr>
        <p:spPr>
          <a:xfrm rot="8100000">
            <a:off x="7047989" y="2612656"/>
            <a:ext cx="427741" cy="363081"/>
          </a:xfrm>
          <a:prstGeom prst="teardrop">
            <a:avLst>
              <a:gd name="adj" fmla="val 13709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ardrop 9"/>
          <p:cNvSpPr/>
          <p:nvPr/>
        </p:nvSpPr>
        <p:spPr>
          <a:xfrm rot="8100000">
            <a:off x="1031081" y="2438104"/>
            <a:ext cx="316406" cy="425596"/>
          </a:xfrm>
          <a:prstGeom prst="teardrop">
            <a:avLst>
              <a:gd name="adj" fmla="val 12782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ardrop 10"/>
          <p:cNvSpPr/>
          <p:nvPr/>
        </p:nvSpPr>
        <p:spPr>
          <a:xfrm rot="8100000">
            <a:off x="869392" y="2523801"/>
            <a:ext cx="367999" cy="487535"/>
          </a:xfrm>
          <a:prstGeom prst="teardrop">
            <a:avLst>
              <a:gd name="adj" fmla="val 11356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4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838200"/>
            <a:ext cx="6705600" cy="533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868" y="33728"/>
            <a:ext cx="8126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EDUCATORS FROM CHILE- FEBRUARY 2015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-4038600"/>
            <a:ext cx="13716000" cy="1546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5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609600"/>
            <a:ext cx="8684640" cy="10772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9 FOUNDATIONAL PRINCIPLES OF 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HIGH SCHOOL RE-DESIGN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875" y="1686818"/>
            <a:ext cx="5105400" cy="50167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Mastery Learning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Personalization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Flexible Learning Environments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Home and Community Involvement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Assessment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Meaningful Relationships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bg1"/>
                </a:solidFill>
                <a:latin typeface="Calisto MT" panose="02040603050505030304" pitchFamily="18" charset="0"/>
              </a:rPr>
              <a:t>Rigourous</a:t>
            </a: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 and Relevant Curriculum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Educator Roles and Professional Development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Welcoming, Caring, Respectful and Safe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2302">
            <a:off x="6162558" y="1682296"/>
            <a:ext cx="2598704" cy="1732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9512">
            <a:off x="6021402" y="4705531"/>
            <a:ext cx="2750679" cy="18337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251">
            <a:off x="5936364" y="3143810"/>
            <a:ext cx="2703217" cy="182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1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04800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FRAMEWORK FOR 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STUDENT LEARING</a:t>
            </a:r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1752600"/>
            <a:ext cx="5334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568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4137641"/>
            <a:ext cx="3429000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Guided and Supported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763" y="821525"/>
            <a:ext cx="4832555" cy="778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SELF DIRECTED </a:t>
            </a:r>
            <a:endParaRPr lang="en-CA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21162" y="605308"/>
            <a:ext cx="789038" cy="12187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6600" dirty="0" smtClean="0">
                <a:solidFill>
                  <a:schemeClr val="bg1"/>
                </a:solidFill>
              </a:rPr>
              <a:t>≠</a:t>
            </a:r>
            <a:endParaRPr lang="en-CA" sz="6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02045" y="821525"/>
            <a:ext cx="3581400" cy="778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ON MY OWN</a:t>
            </a:r>
            <a:endParaRPr lang="en-CA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776" y="1894383"/>
            <a:ext cx="2484895" cy="3566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own Arrow 2"/>
          <p:cNvSpPr/>
          <p:nvPr/>
        </p:nvSpPr>
        <p:spPr>
          <a:xfrm>
            <a:off x="1294920" y="2068332"/>
            <a:ext cx="838200" cy="2068017"/>
          </a:xfrm>
          <a:prstGeom prst="downArrow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6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699" y="712959"/>
            <a:ext cx="925953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TEACHER ADVISOR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3215739"/>
            <a:ext cx="3105765" cy="2215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Independence</a:t>
            </a:r>
          </a:p>
          <a:p>
            <a:pPr>
              <a:spcAft>
                <a:spcPts val="180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Autonomy</a:t>
            </a:r>
            <a:endParaRPr lang="en-US" sz="36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>
              <a:spcAft>
                <a:spcPts val="180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Choice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905" y="1295400"/>
            <a:ext cx="650689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alisto MT" panose="02040603050505030304" pitchFamily="18" charset="0"/>
              </a:rPr>
              <a:t>Supported Learning and School Life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58" y="2743200"/>
            <a:ext cx="4741606" cy="31610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99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1104900" y="317571"/>
            <a:ext cx="7162800" cy="1219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WHAT ARE POST-SECONDARY AND</a:t>
            </a:r>
          </a:p>
          <a:p>
            <a:r>
              <a:rPr lang="en-US" sz="16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EMPLOYERS SEEKING?</a:t>
            </a:r>
            <a:r>
              <a:rPr lang="en-US" sz="19200" dirty="0">
                <a:latin typeface="Calisto MT" panose="02040603050505030304" pitchFamily="18" charset="0"/>
              </a:rPr>
              <a:t/>
            </a:r>
            <a:br>
              <a:rPr lang="en-US" sz="19200" dirty="0">
                <a:latin typeface="Calisto MT" panose="02040603050505030304" pitchFamily="18" charset="0"/>
              </a:rPr>
            </a:br>
            <a:r>
              <a:rPr lang="en-US" sz="76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	</a:t>
            </a:r>
            <a:endParaRPr lang="en-US" u="sng" dirty="0">
              <a:solidFill>
                <a:schemeClr val="bg1"/>
              </a:solidFill>
              <a:latin typeface="Cooper Black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020508"/>
            <a:ext cx="8534400" cy="38468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AUTONOMY</a:t>
            </a:r>
          </a:p>
          <a:p>
            <a:pPr marL="0" indent="0" algn="ctr">
              <a:spcAft>
                <a:spcPts val="1200"/>
              </a:spcAft>
              <a:buFont typeface="Arial" pitchFamily="34" charset="0"/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Desire to be self-directed </a:t>
            </a:r>
          </a:p>
          <a:p>
            <a:pPr algn="ctr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MASTERY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The urge to get better at tasks</a:t>
            </a:r>
          </a:p>
          <a:p>
            <a:pPr algn="ctr">
              <a:spcBef>
                <a:spcPts val="1800"/>
              </a:spcBef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PURPOSE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Making a contribution (to society)</a:t>
            </a:r>
          </a:p>
          <a:p>
            <a:pPr marL="6858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0500" y="6351137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You Tube          </a:t>
            </a: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  <a:sym typeface="Wingdings" pitchFamily="2" charset="2"/>
              </a:rPr>
              <a:t>RSA Animate          Dan Pink          Motivation</a:t>
            </a:r>
            <a:endParaRPr lang="en-US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609850" y="6488623"/>
            <a:ext cx="381000" cy="94360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ight Arrow 9"/>
          <p:cNvSpPr/>
          <p:nvPr/>
        </p:nvSpPr>
        <p:spPr>
          <a:xfrm>
            <a:off x="6082282" y="6488623"/>
            <a:ext cx="381000" cy="94360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ight Arrow 11"/>
          <p:cNvSpPr/>
          <p:nvPr/>
        </p:nvSpPr>
        <p:spPr>
          <a:xfrm>
            <a:off x="4495800" y="6488623"/>
            <a:ext cx="381000" cy="94360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373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7699" y="850490"/>
            <a:ext cx="925953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WHAT IS SELF-DIRECTION?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77680" y="3549119"/>
            <a:ext cx="3105765" cy="2215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Independence</a:t>
            </a:r>
          </a:p>
          <a:p>
            <a:pPr>
              <a:spcAft>
                <a:spcPts val="180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Autonomy</a:t>
            </a:r>
            <a:endParaRPr lang="en-US" sz="36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>
              <a:spcAft>
                <a:spcPts val="180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Choice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045" y="2057400"/>
            <a:ext cx="483255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SELF DIRECTED </a:t>
            </a:r>
            <a:endParaRPr lang="en-CA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21162" y="1853502"/>
            <a:ext cx="789038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6600" dirty="0" smtClean="0">
                <a:solidFill>
                  <a:schemeClr val="bg1"/>
                </a:solidFill>
              </a:rPr>
              <a:t>≠</a:t>
            </a:r>
            <a:endParaRPr lang="en-CA" sz="6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0" y="2057400"/>
            <a:ext cx="3581400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ON MY OWN</a:t>
            </a:r>
            <a:endParaRPr lang="en-CA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4" y="3076579"/>
            <a:ext cx="4741606" cy="31610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363794" y="838356"/>
            <a:ext cx="4343400" cy="12190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1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TRADITIONALMODEL</a:t>
            </a: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	</a:t>
            </a:r>
            <a:r>
              <a:rPr lang="en-US" dirty="0" smtClean="0">
                <a:solidFill>
                  <a:schemeClr val="bg1"/>
                </a:solidFill>
                <a:latin typeface="Cooper Black" pitchFamily="18" charset="0"/>
              </a:rPr>
              <a:t>	</a:t>
            </a:r>
            <a:endParaRPr lang="en-US" u="sng" dirty="0">
              <a:solidFill>
                <a:schemeClr val="bg1"/>
              </a:solidFill>
              <a:latin typeface="Cooper Black" pitchFamily="18" charset="0"/>
            </a:endParaRPr>
          </a:p>
        </p:txBody>
      </p:sp>
      <p:sp>
        <p:nvSpPr>
          <p:cNvPr id="14" name="Content Placeholder 5"/>
          <p:cNvSpPr txBox="1">
            <a:spLocks/>
          </p:cNvSpPr>
          <p:nvPr/>
        </p:nvSpPr>
        <p:spPr>
          <a:xfrm>
            <a:off x="1828801" y="838357"/>
            <a:ext cx="6937272" cy="670183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Ten bells 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75-80 minute classes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Pre-determined:</a:t>
            </a:r>
          </a:p>
          <a:p>
            <a:pPr marL="68580" indent="0" algn="r">
              <a:buFont typeface="Arial" pitchFamily="34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- lunch- tests- assignments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One teacher to 36-40 students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Must remain in class even if work is completed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Carnegie Unit/Model </a:t>
            </a:r>
          </a:p>
          <a:p>
            <a:pPr marL="411480" algn="r"/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4-80 </a:t>
            </a:r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minute blocks  </a:t>
            </a: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x </a:t>
            </a:r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5 </a:t>
            </a: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days/week</a:t>
            </a:r>
          </a:p>
          <a:p>
            <a:pPr marL="411480"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1 </a:t>
            </a:r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credit </a:t>
            </a: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= 25 </a:t>
            </a:r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hours of class-time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3 credit = 75 hours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5 credit = 125 hours</a:t>
            </a:r>
          </a:p>
          <a:p>
            <a:pPr algn="r"/>
            <a:r>
              <a:rPr lang="en-US" sz="4000" dirty="0">
                <a:solidFill>
                  <a:schemeClr val="bg1"/>
                </a:solidFill>
                <a:latin typeface="Calisto MT" panose="02040603050505030304" pitchFamily="18" charset="0"/>
              </a:rPr>
              <a:t>Teacher-oriented </a:t>
            </a: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approach</a:t>
            </a:r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algn="r"/>
            <a:endParaRPr lang="en-US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228600" y="762000"/>
            <a:ext cx="5808406" cy="6391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BISHOP CARROLL</a:t>
            </a:r>
            <a:r>
              <a:rPr lang="en-US" sz="76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	</a:t>
            </a:r>
            <a:endParaRPr lang="en-US" u="sng" dirty="0">
              <a:solidFill>
                <a:schemeClr val="bg1"/>
              </a:solidFill>
              <a:latin typeface="Cooper Black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89" y="1600200"/>
            <a:ext cx="4073012" cy="2651357"/>
          </a:xfrm>
          <a:prstGeom prst="rect">
            <a:avLst/>
          </a:prstGeom>
        </p:spPr>
      </p:pic>
      <p:sp>
        <p:nvSpPr>
          <p:cNvPr id="14" name="Content Placeholder 5"/>
          <p:cNvSpPr txBox="1">
            <a:spLocks/>
          </p:cNvSpPr>
          <p:nvPr/>
        </p:nvSpPr>
        <p:spPr>
          <a:xfrm>
            <a:off x="1066800" y="841966"/>
            <a:ext cx="7855974" cy="601603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Three bells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One-to-one support</a:t>
            </a:r>
            <a:endParaRPr lang="en-US" sz="24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Seminars (small group)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Collaborative </a:t>
            </a:r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group </a:t>
            </a: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work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Learning Guide-gets you started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Seminar </a:t>
            </a:r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(6-30 students group work;)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Second </a:t>
            </a:r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seminar or summative evaluation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Common Testing </a:t>
            </a: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Centre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You </a:t>
            </a:r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determine when you are ready -to be </a:t>
            </a: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assessed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Calisto MT" panose="02040603050505030304" pitchFamily="18" charset="0"/>
              </a:rPr>
              <a:t>Your choice of what you work on and where you </a:t>
            </a:r>
            <a:r>
              <a:rPr lang="en-US" sz="2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work</a:t>
            </a:r>
            <a:endParaRPr lang="en-US" sz="24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algn="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Student-Oriented approach </a:t>
            </a:r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algn="r"/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79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5486400"/>
            <a:ext cx="8703213" cy="10464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BISHOP CARROLL ACADEMICS</a:t>
            </a:r>
          </a:p>
          <a:p>
            <a:pPr algn="r"/>
            <a:r>
              <a:rPr lang="en-US" sz="2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DIPLOMA EXAM RESULTS 2014 – Acceptable Standard Percentage</a:t>
            </a:r>
            <a:endParaRPr lang="en-US" sz="22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64647"/>
            <a:ext cx="7664091" cy="472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4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5486400"/>
            <a:ext cx="8703213" cy="10464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BISHOP CARROLL ACADEMICS</a:t>
            </a:r>
          </a:p>
          <a:p>
            <a:pPr algn="r"/>
            <a:r>
              <a:rPr lang="en-US" sz="2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DIPLOMA EXAM RESULTS </a:t>
            </a:r>
            <a:r>
              <a:rPr lang="en-US" sz="2200" dirty="0">
                <a:solidFill>
                  <a:schemeClr val="bg1"/>
                </a:solidFill>
                <a:latin typeface="Calisto MT" panose="02040603050505030304" pitchFamily="18" charset="0"/>
              </a:rPr>
              <a:t>2014 – Acceptable Standard Percentage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28" y="762000"/>
            <a:ext cx="7964870" cy="500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5486400"/>
            <a:ext cx="8703213" cy="10464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BISHOP CARROLL ACADEMICS</a:t>
            </a:r>
          </a:p>
          <a:p>
            <a:pPr algn="r"/>
            <a:r>
              <a:rPr lang="en-US" sz="2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DIPLOMA EXAM RESULTS </a:t>
            </a:r>
            <a:r>
              <a:rPr lang="en-US" sz="2200" dirty="0">
                <a:solidFill>
                  <a:schemeClr val="bg1"/>
                </a:solidFill>
                <a:latin typeface="Calisto MT" panose="02040603050505030304" pitchFamily="18" charset="0"/>
              </a:rPr>
              <a:t>2014 – </a:t>
            </a:r>
            <a:r>
              <a:rPr lang="en-US" sz="2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Excellence Percentage</a:t>
            </a:r>
            <a:endParaRPr lang="en-US" sz="22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83" y="839372"/>
            <a:ext cx="7790530" cy="488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5486400"/>
            <a:ext cx="8703213" cy="10464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BISHOP CARROLL ACADEMICS</a:t>
            </a:r>
          </a:p>
          <a:p>
            <a:pPr algn="r"/>
            <a:r>
              <a:rPr lang="en-US" sz="2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DIPLOMA EXAM RESULTS </a:t>
            </a:r>
            <a:r>
              <a:rPr lang="en-US" sz="2200" dirty="0">
                <a:solidFill>
                  <a:schemeClr val="bg1"/>
                </a:solidFill>
                <a:latin typeface="Calisto MT" panose="02040603050505030304" pitchFamily="18" charset="0"/>
              </a:rPr>
              <a:t>2014 – </a:t>
            </a:r>
            <a:r>
              <a:rPr lang="en-US" sz="2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Excellence Percentage</a:t>
            </a:r>
            <a:endParaRPr lang="en-US" sz="22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60" y="604814"/>
            <a:ext cx="7568640" cy="533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59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9889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536784" y="387458"/>
            <a:ext cx="7894320" cy="10668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latin typeface="Calisto MT" panose="02040603050505030304" pitchFamily="18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          </a:t>
            </a:r>
            <a:r>
              <a:rPr lang="en-US" sz="28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                      SYNCHROTRON-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Canadian Light Source-Saskatoon 2014</a:t>
            </a:r>
            <a:endParaRPr lang="en-US" sz="2800" u="sng" dirty="0">
              <a:solidFill>
                <a:schemeClr val="bg1"/>
              </a:solidFill>
              <a:latin typeface="Cooper Black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43" y="1454258"/>
            <a:ext cx="6858001" cy="44452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70364" y="6101164"/>
            <a:ext cx="8131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INTERNATIONAL SPACE STATION-FALL 2015</a:t>
            </a:r>
            <a:endParaRPr lang="en-US" sz="28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30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259080" y="762000"/>
            <a:ext cx="8763000" cy="7545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COMPLEMENTARY COURSES</a:t>
            </a:r>
            <a:endParaRPr lang="en-US" u="sng" dirty="0">
              <a:solidFill>
                <a:schemeClr val="bg1"/>
              </a:solidFill>
              <a:latin typeface="Cooper Black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350995"/>
            <a:ext cx="5257800" cy="43815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805354"/>
            <a:ext cx="7399606" cy="4343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listo MT" panose="02040603050505030304" pitchFamily="18" charset="0"/>
              </a:rPr>
              <a:t>Art					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listo MT" panose="02040603050505030304" pitchFamily="18" charset="0"/>
              </a:rPr>
              <a:t>Drama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Photography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International Languages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Health</a:t>
            </a:r>
            <a:r>
              <a:rPr lang="en-US" dirty="0">
                <a:solidFill>
                  <a:schemeClr val="bg1"/>
                </a:solidFill>
                <a:latin typeface="Calisto MT" panose="02040603050505030304" pitchFamily="18" charset="0"/>
              </a:rPr>
              <a:t>, </a:t>
            </a: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Fitness, </a:t>
            </a:r>
            <a:r>
              <a:rPr lang="en-US" dirty="0">
                <a:solidFill>
                  <a:schemeClr val="bg1"/>
                </a:solidFill>
                <a:latin typeface="Calisto MT" panose="02040603050505030304" pitchFamily="18" charset="0"/>
              </a:rPr>
              <a:t>&amp; </a:t>
            </a: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Recreation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Calisto MT" panose="02040603050505030304" pitchFamily="18" charset="0"/>
              </a:rPr>
              <a:t>Entrepreneurialship</a:t>
            </a:r>
            <a:r>
              <a:rPr lang="en-US" dirty="0">
                <a:solidFill>
                  <a:schemeClr val="bg1"/>
                </a:solidFill>
                <a:latin typeface="Calisto MT" panose="02040603050505030304" pitchFamily="18" charset="0"/>
              </a:rPr>
              <a:t> and Investment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Choral Music, Concert Band, Strings</a:t>
            </a:r>
          </a:p>
        </p:txBody>
      </p:sp>
    </p:spTree>
    <p:extLst>
      <p:ext uri="{BB962C8B-B14F-4D97-AF65-F5344CB8AC3E}">
        <p14:creationId xmlns:p14="http://schemas.microsoft.com/office/powerpoint/2010/main" val="61888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0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259080" y="762000"/>
            <a:ext cx="8763000" cy="7545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COMPLEMENTARY COURSES</a:t>
            </a:r>
            <a:endParaRPr lang="en-US" u="sng" dirty="0">
              <a:solidFill>
                <a:schemeClr val="bg1"/>
              </a:solidFill>
              <a:latin typeface="Cooper Black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90430"/>
            <a:ext cx="5105400" cy="303397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59080" y="1828800"/>
            <a:ext cx="8503920" cy="4343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Digital Media</a:t>
            </a:r>
            <a:endParaRPr lang="en-US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 algn="r"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Construction</a:t>
            </a:r>
            <a:endParaRPr lang="en-US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 algn="r"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Cosmetology</a:t>
            </a:r>
            <a:endParaRPr lang="en-US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 algn="r">
              <a:buNone/>
            </a:pP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Robotics</a:t>
            </a:r>
          </a:p>
          <a:p>
            <a:pPr marL="0" indent="0" algn="r">
              <a:buNone/>
            </a:pPr>
            <a:r>
              <a:rPr lang="en-US" dirty="0">
                <a:solidFill>
                  <a:schemeClr val="bg1"/>
                </a:solidFill>
                <a:latin typeface="Calisto MT" panose="02040603050505030304" pitchFamily="18" charset="0"/>
              </a:rPr>
              <a:t>Jazz Choir &amp; Jazz </a:t>
            </a: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Band</a:t>
            </a:r>
            <a:endParaRPr lang="en-US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 algn="r">
              <a:buNone/>
            </a:pPr>
            <a:r>
              <a:rPr lang="en-US" dirty="0">
                <a:solidFill>
                  <a:schemeClr val="bg1"/>
                </a:solidFill>
                <a:latin typeface="Calisto MT" panose="02040603050505030304" pitchFamily="18" charset="0"/>
              </a:rPr>
              <a:t>Community &amp; </a:t>
            </a:r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Volunteerism</a:t>
            </a:r>
          </a:p>
          <a:p>
            <a:pPr marL="0" indent="0" algn="r">
              <a:buNone/>
            </a:pPr>
            <a:r>
              <a:rPr lang="en-US" dirty="0">
                <a:solidFill>
                  <a:schemeClr val="bg1"/>
                </a:solidFill>
                <a:latin typeface="Calisto MT" panose="02040603050505030304" pitchFamily="18" charset="0"/>
              </a:rPr>
              <a:t>Microsoft IT Academy &amp; Adobe Certification</a:t>
            </a:r>
          </a:p>
          <a:p>
            <a:pPr marL="0" indent="0" algn="r">
              <a:buNone/>
            </a:pPr>
            <a:endParaRPr lang="en-US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25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259080" y="685800"/>
            <a:ext cx="8763000" cy="7545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CLUBS &amp; COMMITTEES</a:t>
            </a:r>
            <a:endParaRPr lang="en-US" u="sng" dirty="0">
              <a:solidFill>
                <a:schemeClr val="bg1"/>
              </a:solidFill>
              <a:latin typeface="Cooper Black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631796"/>
            <a:ext cx="4922520" cy="5073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Student </a:t>
            </a: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Council</a:t>
            </a:r>
          </a:p>
          <a:p>
            <a:pPr marL="0" indent="0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Eco-Council</a:t>
            </a:r>
          </a:p>
          <a:p>
            <a:pPr marL="0" indent="0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Art</a:t>
            </a:r>
          </a:p>
          <a:p>
            <a:pPr marL="0" indent="0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Y4J </a:t>
            </a: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(Social Justice </a:t>
            </a: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Group)</a:t>
            </a:r>
          </a:p>
          <a:p>
            <a:pPr marL="0" indent="0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Youth </a:t>
            </a: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Alpha (Faith Group</a:t>
            </a: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)</a:t>
            </a:r>
            <a:endParaRPr lang="en-US" sz="34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>
              <a:buNone/>
            </a:pPr>
            <a:r>
              <a:rPr lang="en-US" sz="3400" dirty="0" err="1">
                <a:solidFill>
                  <a:schemeClr val="bg1"/>
                </a:solidFill>
                <a:latin typeface="Calisto MT" panose="02040603050505030304" pitchFamily="18" charset="0"/>
              </a:rPr>
              <a:t>Improv</a:t>
            </a: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 (Drama)			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Anime (Drawing)			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Chess and Games 			</a:t>
            </a:r>
            <a:endParaRPr lang="en-US" sz="34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Hands </a:t>
            </a: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and Feet of Bishop </a:t>
            </a: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Carroll</a:t>
            </a:r>
            <a:endParaRPr lang="en-US" sz="34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Youth Volunteer </a:t>
            </a: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Corps</a:t>
            </a:r>
          </a:p>
          <a:p>
            <a:pPr marL="0" indent="0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Robotics</a:t>
            </a:r>
          </a:p>
          <a:p>
            <a:pPr marL="0" indent="0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Healthy Relationships                </a:t>
            </a:r>
            <a:endParaRPr lang="en-US" sz="34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043328" y="1631796"/>
            <a:ext cx="3117273" cy="48452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Linkages</a:t>
            </a: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Speech &amp; Debate</a:t>
            </a:r>
            <a:endParaRPr lang="en-US" sz="34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French</a:t>
            </a: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Spanish</a:t>
            </a: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Japanese (Unique</a:t>
            </a: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)</a:t>
            </a: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Intramurals</a:t>
            </a: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Carroll Chronicle</a:t>
            </a:r>
            <a:endParaRPr lang="en-US" sz="34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Music </a:t>
            </a: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Council </a:t>
            </a:r>
            <a:endParaRPr lang="en-US" sz="34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Book </a:t>
            </a:r>
            <a:r>
              <a:rPr lang="en-US" sz="3400" dirty="0">
                <a:solidFill>
                  <a:schemeClr val="bg1"/>
                </a:solidFill>
                <a:latin typeface="Calisto MT" panose="02040603050505030304" pitchFamily="18" charset="0"/>
              </a:rPr>
              <a:t>Club</a:t>
            </a: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Encounters</a:t>
            </a:r>
            <a:endParaRPr lang="en-US" sz="34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Mental Health</a:t>
            </a:r>
          </a:p>
          <a:p>
            <a:pPr marL="0" indent="0" algn="r">
              <a:buNone/>
            </a:pPr>
            <a:r>
              <a:rPr lang="en-US" sz="3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Yearbook</a:t>
            </a:r>
            <a:endParaRPr lang="en-US" sz="34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85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940304" y="381000"/>
            <a:ext cx="7894320" cy="1219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ACADEMIC  SUPPORT</a:t>
            </a:r>
          </a:p>
          <a:p>
            <a:pPr algn="l"/>
            <a:r>
              <a:rPr lang="en-US" sz="2400" spc="3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Student Services, Career Centre &amp;      Academic Resource </a:t>
            </a:r>
            <a:r>
              <a:rPr lang="en-US" sz="2400" spc="300" dirty="0">
                <a:solidFill>
                  <a:schemeClr val="bg1"/>
                </a:solidFill>
                <a:latin typeface="Calisto MT" panose="02040603050505030304" pitchFamily="18" charset="0"/>
              </a:rPr>
              <a:t>C</a:t>
            </a:r>
            <a:r>
              <a:rPr lang="en-US" sz="2400" spc="3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entre</a:t>
            </a:r>
            <a:endParaRPr lang="en-US" sz="2400" spc="3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5" name="Picture Placeholder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42" r="12242"/>
          <a:stretch>
            <a:fillRect/>
          </a:stretch>
        </p:blipFill>
        <p:spPr>
          <a:xfrm>
            <a:off x="1486579" y="2228850"/>
            <a:ext cx="6172200" cy="462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73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457200" y="670560"/>
            <a:ext cx="7894320" cy="838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ADVANCED PLACEMENT</a:t>
            </a:r>
          </a:p>
        </p:txBody>
      </p:sp>
      <p:pic>
        <p:nvPicPr>
          <p:cNvPr id="6" name="Picture 5" descr="http://www.tdsb.on.ca/schools/ShowImage.asp?Photo=F&amp;FeatureID=1737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6" b="9946"/>
          <a:stretch>
            <a:fillRect/>
          </a:stretch>
        </p:blipFill>
        <p:spPr bwMode="auto">
          <a:xfrm>
            <a:off x="4419600" y="3740184"/>
            <a:ext cx="4250131" cy="2401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311818" y="4474763"/>
            <a:ext cx="7894320" cy="651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 </a:t>
            </a:r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539227"/>
            <a:ext cx="4238999" cy="192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7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26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26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447800"/>
            <a:ext cx="4648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Susan’s</a:t>
            </a:r>
          </a:p>
          <a:p>
            <a:pPr algn="ctr"/>
            <a:r>
              <a:rPr lang="en-US" sz="44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Presentation</a:t>
            </a:r>
            <a:endParaRPr lang="en-US" sz="44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200400"/>
            <a:ext cx="3632819" cy="244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1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625519" y="609600"/>
            <a:ext cx="7894320" cy="1219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ATHLETICS</a:t>
            </a:r>
          </a:p>
          <a:p>
            <a:pPr algn="l"/>
            <a:r>
              <a:rPr lang="en-US" sz="2400" spc="3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HOME OF THE CARDINALS</a:t>
            </a:r>
            <a:endParaRPr lang="en-US" sz="2400" spc="3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828800"/>
            <a:ext cx="2999112" cy="449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679" y="1828800"/>
            <a:ext cx="3257550" cy="4343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67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2059" y="2743200"/>
            <a:ext cx="632416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Learning Guide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Tracking Sheet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Master Seminar Schedule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Common Testing Centre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Embedded PD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2059" y="609600"/>
            <a:ext cx="53403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Functional Toolbox for 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Self-Directed Learning </a:t>
            </a:r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694" y="421595"/>
            <a:ext cx="2743200" cy="199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2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625519" y="609600"/>
            <a:ext cx="7894320" cy="1219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RUGBY</a:t>
            </a:r>
          </a:p>
          <a:p>
            <a:pPr algn="l"/>
            <a:r>
              <a:rPr lang="en-US" sz="2400" spc="3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NEW ZEALAND MARCH 2015</a:t>
            </a:r>
            <a:endParaRPr lang="en-US" sz="2400" spc="3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962400"/>
            <a:ext cx="3521474" cy="2347649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86" y="2034157"/>
            <a:ext cx="3094213" cy="2581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Placeholde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200" y="2034157"/>
            <a:ext cx="3276600" cy="2669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496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625519" y="381000"/>
            <a:ext cx="7894320" cy="1219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PHYSICAL EDUCATION</a:t>
            </a:r>
          </a:p>
          <a:p>
            <a:pPr algn="l"/>
            <a:r>
              <a:rPr lang="en-US" sz="2400" spc="3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HEALTH FITNESS RECREATION</a:t>
            </a:r>
            <a:endParaRPr lang="en-US" sz="2400" spc="3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556" y="1600200"/>
            <a:ext cx="4756546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1839" y="1579043"/>
            <a:ext cx="3048000" cy="482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887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1200" y="-3962400"/>
            <a:ext cx="13716000" cy="15008290"/>
          </a:xfrm>
          <a:prstGeom prst="rect">
            <a:avLst/>
          </a:prstGeom>
        </p:spPr>
      </p:pic>
      <p:pic>
        <p:nvPicPr>
          <p:cNvPr id="4" name="Picture Placeholder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15" r="12315"/>
          <a:stretch>
            <a:fillRect/>
          </a:stretch>
        </p:blipFill>
        <p:spPr>
          <a:xfrm>
            <a:off x="304800" y="762000"/>
            <a:ext cx="5954227" cy="4465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133600" y="3429000"/>
            <a:ext cx="6553200" cy="32932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en-US" sz="4400" dirty="0" smtClean="0">
                <a:solidFill>
                  <a:prstClr val="white"/>
                </a:solidFill>
                <a:latin typeface="Calisto MT" panose="02040603050505030304" pitchFamily="18" charset="0"/>
              </a:rPr>
              <a:t>Youth </a:t>
            </a:r>
            <a:r>
              <a:rPr lang="en-US" sz="4400" dirty="0">
                <a:solidFill>
                  <a:prstClr val="white"/>
                </a:solidFill>
                <a:latin typeface="Calisto MT" panose="02040603050505030304" pitchFamily="18" charset="0"/>
              </a:rPr>
              <a:t>Alpha</a:t>
            </a:r>
          </a:p>
          <a:p>
            <a:pPr lvl="0" algn="r"/>
            <a:r>
              <a:rPr lang="en-US" sz="4400" dirty="0">
                <a:solidFill>
                  <a:prstClr val="white"/>
                </a:solidFill>
                <a:latin typeface="Calisto MT" panose="02040603050505030304" pitchFamily="18" charset="0"/>
              </a:rPr>
              <a:t>Youth Volunteer Corps</a:t>
            </a:r>
          </a:p>
          <a:p>
            <a:pPr lvl="0" algn="r"/>
            <a:r>
              <a:rPr lang="en-US" sz="4400" dirty="0">
                <a:solidFill>
                  <a:prstClr val="white"/>
                </a:solidFill>
                <a:latin typeface="Calisto MT" panose="02040603050505030304" pitchFamily="18" charset="0"/>
              </a:rPr>
              <a:t>Linkages (with Seniors</a:t>
            </a:r>
            <a:r>
              <a:rPr lang="en-US" sz="4400" dirty="0" smtClean="0">
                <a:solidFill>
                  <a:prstClr val="white"/>
                </a:solidFill>
                <a:latin typeface="Calisto MT" panose="02040603050505030304" pitchFamily="18" charset="0"/>
              </a:rPr>
              <a:t>)</a:t>
            </a:r>
          </a:p>
          <a:p>
            <a:pPr lvl="0" algn="r"/>
            <a:r>
              <a:rPr lang="en-US" sz="4400" dirty="0" smtClean="0">
                <a:solidFill>
                  <a:prstClr val="white"/>
                </a:solidFill>
                <a:latin typeface="Calisto MT" panose="02040603050505030304" pitchFamily="18" charset="0"/>
              </a:rPr>
              <a:t>Youth For Justice (Y4J)</a:t>
            </a:r>
            <a:endParaRPr lang="en-US" sz="4400" dirty="0">
              <a:solidFill>
                <a:prstClr val="white"/>
              </a:solidFill>
              <a:latin typeface="Calisto MT" panose="02040603050505030304" pitchFamily="18" charset="0"/>
            </a:endParaRPr>
          </a:p>
          <a:p>
            <a:endParaRPr lang="en-CA" sz="32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96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226054"/>
            <a:ext cx="8229600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INTERNATIONAL LANGUAGES</a:t>
            </a:r>
            <a:endParaRPr lang="en-CA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87710"/>
            <a:ext cx="3530019" cy="47066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0999">
            <a:off x="3733799" y="1262952"/>
            <a:ext cx="4792269" cy="35942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 Placeholder 3"/>
          <p:cNvSpPr txBox="1">
            <a:spLocks/>
          </p:cNvSpPr>
          <p:nvPr/>
        </p:nvSpPr>
        <p:spPr>
          <a:xfrm>
            <a:off x="209550" y="5867400"/>
            <a:ext cx="87249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France, San Diego, Italy, China, Bermuda, Florida, New York, Spain,  Belgium, Quebec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French – Spanish - Japanese</a:t>
            </a:r>
            <a:endParaRPr lang="en-US" sz="28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54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079" y="2319992"/>
            <a:ext cx="5180309" cy="4270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845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FRENCH, SPANISH &amp; JAPANESE</a:t>
            </a:r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Language Courses, Tours </a:t>
            </a:r>
            <a:r>
              <a:rPr lang="en-US" sz="4000" dirty="0">
                <a:solidFill>
                  <a:schemeClr val="bg1"/>
                </a:solidFill>
                <a:latin typeface="Calisto MT" panose="02040603050505030304" pitchFamily="18" charset="0"/>
              </a:rPr>
              <a:t>and </a:t>
            </a:r>
            <a:endParaRPr lang="en-US" sz="4000" dirty="0" smtClean="0">
              <a:solidFill>
                <a:schemeClr val="bg1"/>
              </a:solidFill>
              <a:latin typeface="Calisto MT" panose="02040603050505030304" pitchFamily="18" charset="0"/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Student Exchanges</a:t>
            </a:r>
            <a:endParaRPr lang="en-US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64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674757"/>
            <a:ext cx="8229600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CHINA</a:t>
            </a:r>
            <a:endParaRPr lang="en-CA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7" name="Picture 2" descr="http://coseenow.net/china/files/2010/03/photo_lg_chi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0" b="3500"/>
          <a:stretch>
            <a:fillRect/>
          </a:stretch>
        </p:blipFill>
        <p:spPr bwMode="auto">
          <a:xfrm rot="21282942">
            <a:off x="922270" y="2225141"/>
            <a:ext cx="3811413" cy="3656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Placeholder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23" r="12323"/>
          <a:stretch>
            <a:fillRect/>
          </a:stretch>
        </p:blipFill>
        <p:spPr>
          <a:xfrm>
            <a:off x="4191000" y="2057399"/>
            <a:ext cx="4267200" cy="4235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844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9821">
            <a:off x="552387" y="1730793"/>
            <a:ext cx="2910117" cy="2182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62000" y="685800"/>
            <a:ext cx="4038600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ITALY</a:t>
            </a:r>
            <a:endParaRPr lang="en-CA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9223">
            <a:off x="3034336" y="1717612"/>
            <a:ext cx="3075330" cy="2306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2240">
            <a:off x="5567283" y="1882254"/>
            <a:ext cx="3200400" cy="2133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146">
            <a:off x="1174743" y="3962779"/>
            <a:ext cx="3547234" cy="1995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655">
            <a:off x="4316742" y="3825662"/>
            <a:ext cx="3511552" cy="19590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080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685800"/>
            <a:ext cx="543364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CA" sz="4000" dirty="0" smtClean="0">
                <a:solidFill>
                  <a:schemeClr val="bg1"/>
                </a:solidFill>
                <a:latin typeface="Calisto MT" panose="02040603050505030304" pitchFamily="18" charset="0"/>
              </a:rPr>
              <a:t>SPAIN &amp; PORTUGAL</a:t>
            </a:r>
            <a:endParaRPr lang="en-CA" sz="4000" dirty="0">
              <a:solidFill>
                <a:schemeClr val="bg1"/>
              </a:solidFill>
              <a:latin typeface="Calisto MT" panose="02040603050505030304" pitchFamily="18" charset="0"/>
            </a:endParaRPr>
          </a:p>
        </p:txBody>
      </p:sp>
      <p:pic>
        <p:nvPicPr>
          <p:cNvPr id="4" name="Picture Placeholder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92" r="12292"/>
          <a:stretch>
            <a:fillRect/>
          </a:stretch>
        </p:blipFill>
        <p:spPr>
          <a:xfrm>
            <a:off x="702200" y="1555069"/>
            <a:ext cx="3505200" cy="2628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4008">
            <a:off x="5162115" y="1696877"/>
            <a:ext cx="3274998" cy="4386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77759">
            <a:off x="1377983" y="3516141"/>
            <a:ext cx="3781644" cy="282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7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5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536" y="-3962400"/>
            <a:ext cx="13716000" cy="15008290"/>
          </a:xfrm>
          <a:prstGeom prst="rect">
            <a:avLst/>
          </a:prstGeom>
        </p:spPr>
      </p:pic>
      <p:pic>
        <p:nvPicPr>
          <p:cNvPr id="2" name="Picture 2" descr="C:\Users\neil.oflaherty\Desktop\BCHS\Photos\Graduation\Class of 2014\Jumping for Jo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50945"/>
            <a:ext cx="7539229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61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16010</TotalTime>
  <Words>512</Words>
  <Application>Microsoft Office PowerPoint</Application>
  <PresentationFormat>On-screen Show (4:3)</PresentationFormat>
  <Paragraphs>177</Paragraphs>
  <Slides>41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Calisto MT</vt:lpstr>
      <vt:lpstr>Cooper Black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Calgary Catholic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Bishop Carroll High School</dc:title>
  <dc:creator>David Ikenouye</dc:creator>
  <cp:lastModifiedBy>Susan Spellman Cann</cp:lastModifiedBy>
  <cp:revision>251</cp:revision>
  <cp:lastPrinted>2015-03-09T18:59:25Z</cp:lastPrinted>
  <dcterms:created xsi:type="dcterms:W3CDTF">2010-11-21T19:20:17Z</dcterms:created>
  <dcterms:modified xsi:type="dcterms:W3CDTF">2015-03-10T19:25:38Z</dcterms:modified>
</cp:coreProperties>
</file>